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44"/>
  </p:notesMasterIdLst>
  <p:sldIdLst>
    <p:sldId id="391" r:id="rId2"/>
    <p:sldId id="392" r:id="rId3"/>
    <p:sldId id="393" r:id="rId4"/>
    <p:sldId id="397" r:id="rId5"/>
    <p:sldId id="398" r:id="rId6"/>
    <p:sldId id="372" r:id="rId7"/>
    <p:sldId id="399" r:id="rId8"/>
    <p:sldId id="417" r:id="rId9"/>
    <p:sldId id="418" r:id="rId10"/>
    <p:sldId id="419" r:id="rId11"/>
    <p:sldId id="421" r:id="rId12"/>
    <p:sldId id="420" r:id="rId13"/>
    <p:sldId id="422" r:id="rId14"/>
    <p:sldId id="441" r:id="rId15"/>
    <p:sldId id="423" r:id="rId16"/>
    <p:sldId id="442" r:id="rId17"/>
    <p:sldId id="444" r:id="rId18"/>
    <p:sldId id="443" r:id="rId19"/>
    <p:sldId id="432" r:id="rId20"/>
    <p:sldId id="435" r:id="rId21"/>
    <p:sldId id="445" r:id="rId22"/>
    <p:sldId id="456" r:id="rId23"/>
    <p:sldId id="454" r:id="rId24"/>
    <p:sldId id="455" r:id="rId25"/>
    <p:sldId id="450" r:id="rId26"/>
    <p:sldId id="453" r:id="rId27"/>
    <p:sldId id="451" r:id="rId28"/>
    <p:sldId id="457" r:id="rId29"/>
    <p:sldId id="458" r:id="rId30"/>
    <p:sldId id="436" r:id="rId31"/>
    <p:sldId id="437" r:id="rId32"/>
    <p:sldId id="438" r:id="rId33"/>
    <p:sldId id="440" r:id="rId34"/>
    <p:sldId id="425" r:id="rId35"/>
    <p:sldId id="426" r:id="rId36"/>
    <p:sldId id="410" r:id="rId37"/>
    <p:sldId id="416" r:id="rId38"/>
    <p:sldId id="385" r:id="rId39"/>
    <p:sldId id="400" r:id="rId40"/>
    <p:sldId id="431" r:id="rId41"/>
    <p:sldId id="427" r:id="rId42"/>
    <p:sldId id="430" r:id="rId4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1" autoAdjust="0"/>
    <p:restoredTop sz="92009" autoAdjust="0"/>
  </p:normalViewPr>
  <p:slideViewPr>
    <p:cSldViewPr snapToGrid="0">
      <p:cViewPr varScale="1">
        <p:scale>
          <a:sx n="93" d="100"/>
          <a:sy n="93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pt-PT" dirty="0"/>
            <a:t>OSINT Time</a:t>
          </a:r>
          <a:endParaRPr lang="de-DE" dirty="0"/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 dirty="0"/>
            <a:t>Paisagem Portuguesa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pt-PT" dirty="0"/>
            <a:t>Portugal – Sol, Mar e Transparência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200" kern="1200" dirty="0"/>
            <a:t>OSINT Time</a:t>
          </a:r>
          <a:endParaRPr lang="de-DE" sz="4200" kern="1200" dirty="0"/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200" kern="1200" dirty="0"/>
            <a:t>Portugal – Sol, Mar e Transparência</a:t>
          </a:r>
          <a:endParaRPr lang="de-DE" sz="4200" kern="1200" dirty="0"/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06680" rIns="106680" bIns="10668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/>
            <a:t>Paisagem Portuguesa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18/05/2024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 </a:t>
            </a:r>
            <a:r>
              <a:rPr lang="en-US" dirty="0" err="1"/>
              <a:t>este</a:t>
            </a:r>
            <a:r>
              <a:rPr lang="en-US" dirty="0"/>
              <a:t> slide – </a:t>
            </a:r>
            <a:r>
              <a:rPr lang="en-US" dirty="0" err="1"/>
              <a:t>demasiado</a:t>
            </a:r>
            <a:r>
              <a:rPr lang="en-US" dirty="0"/>
              <a:t> </a:t>
            </a:r>
            <a:r>
              <a:rPr lang="en-US" dirty="0" err="1"/>
              <a:t>tópicos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007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3649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98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624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8406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1311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1402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3867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3038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354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17803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1302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5684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5903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457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7451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7145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51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88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334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CEF58E6-B404-B402-016A-1E2C3F38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5408BF-5CED-D3E5-BB7B-CE3414DAE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9A246A-5F5A-DDA5-CC7F-2F9608DBE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0FAA7E-5361-8156-6C12-A093C735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6C4A0E-0168-8DF7-1DE9-55E6AA52E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76C86F-A5B1-68E0-58EB-DC7243243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AB5C7F-8CBB-C28D-6E86-6C115C6C5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BEE4F4-5ED3-23A1-506D-F6945067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1C4197-5724-A41C-7EED-7B42BC0E2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7C26E-E97F-5661-794A-402779A8F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537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3"/>
            <a:ext cx="4963302" cy="4537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13D689F-5B51-8A65-6F6A-98711717A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6C64A7-2FEE-E49F-F5D5-FBB031371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0AC2EE-A1C9-08D3-8659-77023D34B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4FB1A2-B6C4-170E-D395-78D4E693E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8649EE-5D44-51CD-9CE5-F62E76F38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7DE395-AE63-488C-F1C5-9806010C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google.pt/search?q=%22Pedro+Ant%C3%B3nio+Oliveira+Vieira%22" TargetMode="External"/><Relationship Id="rId7" Type="http://schemas.openxmlformats.org/officeDocument/2006/relationships/hyperlink" Target="https://github.com/pedroaovieira/osint/" TargetMode="External"/><Relationship Id="rId2" Type="http://schemas.openxmlformats.org/officeDocument/2006/relationships/hyperlink" Target="https://www.google.pt/search?q=Pedro+Ant&#243;nio+Oliveira+Vieir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council.org/ec-council-in-news/january-2022-ethical-hacking-leaderboard/" TargetMode="External"/><Relationship Id="rId5" Type="http://schemas.openxmlformats.org/officeDocument/2006/relationships/hyperlink" Target="https://www.linkedin.com/in/pedroaovieira/" TargetMode="External"/><Relationship Id="rId4" Type="http://schemas.openxmlformats.org/officeDocument/2006/relationships/hyperlink" Target="https://www.google.pt/search?q=%22pedro+vieira%22+bosch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apo.pt/pesquisa/web/tudo?q=%22Pedro%20Vieira%22%20bosch#gsc.tab=0&amp;gsc.q=%22Pedro%20Vieira%22%20bosch&amp;gsc.page=1" TargetMode="External"/><Relationship Id="rId3" Type="http://schemas.openxmlformats.org/officeDocument/2006/relationships/hyperlink" Target="https://www.bing.com/search?q=%22pedro+vieira%22+bosch" TargetMode="External"/><Relationship Id="rId7" Type="http://schemas.openxmlformats.org/officeDocument/2006/relationships/hyperlink" Target="https://yandex.com/" TargetMode="External"/><Relationship Id="rId2" Type="http://schemas.openxmlformats.org/officeDocument/2006/relationships/hyperlink" Target="https://www.google.pt/search?q=%22pedro+vieira%22+bos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idu.com/" TargetMode="External"/><Relationship Id="rId5" Type="http://schemas.openxmlformats.org/officeDocument/2006/relationships/hyperlink" Target="https://duckduckgo.com/?va=n&amp;t=hs&amp;q=%22pedro+vieira%22+bosch&amp;ia=web" TargetMode="External"/><Relationship Id="rId4" Type="http://schemas.openxmlformats.org/officeDocument/2006/relationships/hyperlink" Target="https://www.yahoo.com/" TargetMode="External"/><Relationship Id="rId9" Type="http://schemas.openxmlformats.org/officeDocument/2006/relationships/hyperlink" Target="https://inteltechniques.com/workbook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rtugal.gov.pt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rlamento.pt/" TargetMode="External"/><Relationship Id="rId5" Type="http://schemas.openxmlformats.org/officeDocument/2006/relationships/hyperlink" Target="https://www.parlamento.pt/Cidadania/Paginas/DadosAbertos.aspx" TargetMode="Externa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3" Type="http://schemas.openxmlformats.org/officeDocument/2006/relationships/hyperlink" Target="https://servicos.imt-ip.pt/" TargetMode="External"/><Relationship Id="rId7" Type="http://schemas.openxmlformats.org/officeDocument/2006/relationships/hyperlink" Target="https://poupaeganha.pt/wp-content/uploads/2021/10/certidao-permanente-do-registo-automovel.jp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hyperlink" Target="http://www.imtonline.pt/" TargetMode="External"/><Relationship Id="rId9" Type="http://schemas.openxmlformats.org/officeDocument/2006/relationships/hyperlink" Target="https://www.automovelonline.mj.pt/AutoOnlineProd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idor.asf.com.pt/servi%C3%A7os/verificar-seguro-atrav%C3%A9s-da-matr%C3%ADcul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lastvin.com/vin/Yz6Xk2RyPWGE1xjL9" TargetMode="Externa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ius.mj.pt/portal/execucoes/ListaPublicaExecucoes.aspx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hyperlink" Target="https://www.citius.mj.pt/portal/consultas/servicoshome.aspx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rtugal.gov.pt/pt/gc24/primeiro-ministr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rtugal.gov.pt/pt/gc24/primeiro-ministr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CF9A28-2FD7-9C61-B41A-8DFD7B599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PT" sz="8800" dirty="0"/>
              <a:t>OSINT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6152E78-79FC-1BB0-26CD-6FB9FCD01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3400" dirty="0"/>
              <a:t>Beware. Your data is out there.</a:t>
            </a:r>
          </a:p>
          <a:p>
            <a:pPr algn="l"/>
            <a:r>
              <a:rPr lang="en-US" sz="3400" dirty="0"/>
              <a:t>RootedCON – 25/05/2024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EA3CBCB0-7868-0066-8C9A-6E91110A0AD5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9162561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PORTUGAL</a:t>
            </a:r>
            <a:r>
              <a:rPr lang="en-US" sz="3600" dirty="0"/>
              <a:t> 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EDITION</a:t>
            </a:r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sou eu?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Começando apenas com um nome</a:t>
            </a:r>
          </a:p>
          <a:p>
            <a:pPr lvl="1"/>
            <a:r>
              <a:rPr lang="pt-PT" dirty="0"/>
              <a:t>Pedro António Oliveira Vieira </a:t>
            </a:r>
          </a:p>
          <a:p>
            <a:r>
              <a:rPr lang="pt-PT" dirty="0"/>
              <a:t>Google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LinkedIn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Public profile was showing way too much</a:t>
            </a:r>
          </a:p>
          <a:p>
            <a:endParaRPr lang="pt-PT" dirty="0"/>
          </a:p>
          <a:p>
            <a:r>
              <a:rPr lang="pt-PT" dirty="0"/>
              <a:t>Certified </a:t>
            </a:r>
            <a:r>
              <a:rPr lang="pt-PT" b="1" u="sng" dirty="0"/>
              <a:t>Ethical</a:t>
            </a:r>
            <a:r>
              <a:rPr lang="pt-PT" dirty="0"/>
              <a:t> Hacker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As minhas notas no github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457253" y="2600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34B62D-133E-F093-7F6A-92B1513A2A03}"/>
              </a:ext>
            </a:extLst>
          </p:cNvPr>
          <p:cNvSpPr/>
          <p:nvPr/>
        </p:nvSpPr>
        <p:spPr>
          <a:xfrm>
            <a:off x="4493443" y="299685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71D3EB-8601-127F-9018-502050D56B79}"/>
              </a:ext>
            </a:extLst>
          </p:cNvPr>
          <p:cNvSpPr/>
          <p:nvPr/>
        </p:nvSpPr>
        <p:spPr>
          <a:xfrm>
            <a:off x="4493443" y="34468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E1D52E-6235-B58B-2D6A-9FA2006F4714}"/>
              </a:ext>
            </a:extLst>
          </p:cNvPr>
          <p:cNvSpPr/>
          <p:nvPr/>
        </p:nvSpPr>
        <p:spPr>
          <a:xfrm>
            <a:off x="2631424" y="37929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4C9E40CE-8E70-C179-036D-E337A3EDE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47" y="2083782"/>
            <a:ext cx="2143033" cy="3592427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141050-FA4A-DEE9-668D-7CE55DC468DA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1783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Motores de Busca</a:t>
            </a:r>
            <a:br>
              <a:rPr lang="pt-PT" dirty="0"/>
            </a:br>
            <a:r>
              <a:rPr lang="pt-PT" dirty="0"/>
              <a:t>	A internet é mais do que o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Motores de busca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regras/crawlers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resultados diferentes</a:t>
            </a:r>
          </a:p>
          <a:p>
            <a:endParaRPr lang="pt-PT" dirty="0"/>
          </a:p>
          <a:p>
            <a:r>
              <a:rPr lang="pt-PT" dirty="0"/>
              <a:t>Google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Bing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Yahoo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DuckDuckGo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Baidu (China)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Yandex (Russia)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SAPO (Portugal)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 </a:t>
            </a:r>
          </a:p>
          <a:p>
            <a:endParaRPr lang="pt-PT" dirty="0"/>
          </a:p>
          <a:p>
            <a:r>
              <a:rPr lang="pt-PT" dirty="0"/>
              <a:t>Podem pedir para serem removidos de um motor de busca, mas não de todos </a:t>
            </a:r>
            <a:r>
              <a:rPr lang="pt-PT" dirty="0">
                <a:sym typeface="Wingdings" panose="05000000000000000000" pitchFamily="2" charset="2"/>
              </a:rPr>
              <a:t></a:t>
            </a:r>
            <a:r>
              <a:rPr lang="pt-PT" dirty="0"/>
              <a:t> (</a:t>
            </a:r>
            <a:r>
              <a:rPr lang="pt-PT" dirty="0">
                <a:hlinkClick r:id="rId9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231009" y="29591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9F5997-631C-D962-51C1-E2B48C3D68B7}"/>
              </a:ext>
            </a:extLst>
          </p:cNvPr>
          <p:cNvSpPr/>
          <p:nvPr/>
        </p:nvSpPr>
        <p:spPr>
          <a:xfrm>
            <a:off x="3451807" y="48194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05D28A0-78A7-6E2E-F1CC-0BA1037BDE72}"/>
              </a:ext>
            </a:extLst>
          </p:cNvPr>
          <p:cNvSpPr/>
          <p:nvPr/>
        </p:nvSpPr>
        <p:spPr>
          <a:xfrm>
            <a:off x="3103465" y="368466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348A00-3492-BF8B-4A96-931F11320AE7}"/>
              </a:ext>
            </a:extLst>
          </p:cNvPr>
          <p:cNvSpPr/>
          <p:nvPr/>
        </p:nvSpPr>
        <p:spPr>
          <a:xfrm>
            <a:off x="2458147" y="255465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2988A13-853D-46EB-4F71-154BA5961F1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1630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Search operators</a:t>
            </a:r>
            <a:br>
              <a:rPr lang="pt-PT" dirty="0"/>
            </a:br>
            <a:r>
              <a:rPr lang="pt-PT" dirty="0"/>
              <a:t>	Refinar e melhorar a pesquisa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latin typeface="Amasis MT Pro" panose="020B0604020202020204" pitchFamily="18" charset="0"/>
              </a:rPr>
              <a:t>Google Advanced Search (link)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b="1" dirty="0">
                <a:latin typeface="Amasis MT Pro" panose="020B0604020202020204" pitchFamily="18" charset="0"/>
              </a:rPr>
              <a:t>filetype</a:t>
            </a:r>
            <a:r>
              <a:rPr lang="en-US" sz="1600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600" b="1" dirty="0">
                <a:latin typeface="Amasis MT Pro" panose="020B0604020202020204" pitchFamily="18" charset="0"/>
              </a:rPr>
              <a:t>cache</a:t>
            </a:r>
            <a:r>
              <a:rPr lang="en-US" sz="1600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600" b="1" dirty="0">
                <a:latin typeface="Amasis MT Pro" panose="020B0604020202020204" pitchFamily="18" charset="0"/>
              </a:rPr>
              <a:t>allinurl</a:t>
            </a:r>
            <a:r>
              <a:rPr lang="en-US" sz="1600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600" b="1" dirty="0">
                <a:latin typeface="Amasis MT Pro" panose="020B0604020202020204" pitchFamily="18" charset="0"/>
              </a:rPr>
              <a:t>inurl</a:t>
            </a:r>
            <a:r>
              <a:rPr lang="en-US" sz="1600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600" b="1" dirty="0">
                <a:latin typeface="Amasis MT Pro" panose="020B0604020202020204" pitchFamily="18" charset="0"/>
              </a:rPr>
              <a:t>allintitle</a:t>
            </a:r>
            <a:r>
              <a:rPr lang="en-US" sz="1600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600" b="1" dirty="0">
                <a:latin typeface="Amasis MT Pro" panose="020B0604020202020204" pitchFamily="18" charset="0"/>
              </a:rPr>
              <a:t>link</a:t>
            </a:r>
            <a:r>
              <a:rPr lang="en-US" sz="1600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600" b="1" dirty="0">
                <a:latin typeface="Amasis MT Pro" panose="020B0604020202020204" pitchFamily="18" charset="0"/>
              </a:rPr>
              <a:t>info</a:t>
            </a:r>
            <a:r>
              <a:rPr lang="en-US" sz="1600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600" b="1" dirty="0">
                <a:latin typeface="Amasis MT Pro" panose="020B0604020202020204" pitchFamily="18" charset="0"/>
              </a:rPr>
              <a:t>location</a:t>
            </a:r>
            <a:r>
              <a:rPr lang="en-US" sz="1600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b="1" dirty="0">
                <a:latin typeface="Amasis MT Pro" panose="020B0604020202020204" pitchFamily="18" charset="0"/>
              </a:rPr>
              <a:t>42 Advanced Operators</a:t>
            </a:r>
            <a:r>
              <a:rPr lang="en-US" sz="1600" dirty="0">
                <a:latin typeface="Amasis MT Pro" panose="020B0604020202020204" pitchFamily="18" charset="0"/>
              </a:rPr>
              <a:t> (link)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3814713" y="179964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C466752-1101-2332-ADCE-F3C35B7E03D9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1349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Pesquisem o vosso nome e analisem os resultados</a:t>
            </a:r>
          </a:p>
          <a:p>
            <a:pPr lvl="1"/>
            <a:r>
              <a:rPr lang="pt-PT" dirty="0"/>
              <a:t>Como viram a pesquisa pode ser melhorada</a:t>
            </a:r>
          </a:p>
          <a:p>
            <a:endParaRPr lang="pt-PT" dirty="0"/>
          </a:p>
          <a:p>
            <a:r>
              <a:rPr lang="pt-PT" dirty="0"/>
              <a:t>Alguns resultados podem/vão incluir:</a:t>
            </a:r>
          </a:p>
          <a:p>
            <a:pPr lvl="1"/>
            <a:r>
              <a:rPr lang="pt-PT" dirty="0"/>
              <a:t>Família e amigos</a:t>
            </a:r>
          </a:p>
          <a:p>
            <a:pPr lvl="1"/>
            <a:r>
              <a:rPr lang="pt-PT" dirty="0"/>
              <a:t>Entidade empregadora</a:t>
            </a:r>
          </a:p>
          <a:p>
            <a:pPr lvl="1"/>
            <a:r>
              <a:rPr lang="pt-PT" dirty="0"/>
              <a:t>Registos escolares</a:t>
            </a:r>
          </a:p>
          <a:p>
            <a:pPr lvl="1"/>
            <a:r>
              <a:rPr lang="pt-PT" dirty="0"/>
              <a:t>BI – Número do bilhete de identidade/cartão de cidadão (sim, estão públicos)</a:t>
            </a:r>
          </a:p>
          <a:p>
            <a:pPr lvl="1"/>
            <a:r>
              <a:rPr lang="pt-PT" dirty="0"/>
              <a:t>NIF – Número de identificação fiscal</a:t>
            </a:r>
          </a:p>
          <a:p>
            <a:endParaRPr lang="pt-PT" dirty="0"/>
          </a:p>
          <a:p>
            <a:r>
              <a:rPr lang="pt-PT" dirty="0"/>
              <a:t>Tipicamente esta informação permite </a:t>
            </a:r>
            <a:r>
              <a:rPr lang="pt-PT" b="1" dirty="0"/>
              <a:t>validar a identidade</a:t>
            </a:r>
            <a:r>
              <a:rPr lang="pt-PT" dirty="0"/>
              <a:t> numa chamada telefónica.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1001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Awareness e RGPD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436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Awareness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Informação publicada em modo privado pode ser tornada pública por outra pessoa</a:t>
            </a:r>
          </a:p>
          <a:p>
            <a:r>
              <a:rPr lang="pt-PT" dirty="0"/>
              <a:t>Quando a informação é publicada</a:t>
            </a:r>
          </a:p>
          <a:p>
            <a:pPr lvl="1"/>
            <a:r>
              <a:rPr lang="pt-PT" dirty="0"/>
              <a:t>Mostra onde e quando (hábitos e rotinas)</a:t>
            </a:r>
          </a:p>
          <a:p>
            <a:r>
              <a:rPr lang="pt-PT" dirty="0"/>
              <a:t>Informação nas fotografias</a:t>
            </a:r>
          </a:p>
          <a:p>
            <a:pPr lvl="1"/>
            <a:r>
              <a:rPr lang="pt-PT" dirty="0"/>
              <a:t>Meta dados / Geolocalização</a:t>
            </a:r>
          </a:p>
          <a:p>
            <a:r>
              <a:rPr lang="pt-PT" dirty="0"/>
              <a:t>O que as empresas sabem sobre nós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O que ensinamos aos nossos filhos ? Ensinamos ?</a:t>
            </a:r>
          </a:p>
          <a:p>
            <a:pPr lvl="1"/>
            <a:r>
              <a:rPr lang="pt-PT" dirty="0"/>
              <a:t>Eles estão expostos a 5,19 biliões de pessoas (64,6% da população mundial).</a:t>
            </a:r>
          </a:p>
          <a:p>
            <a:r>
              <a:rPr lang="pt-PT" dirty="0"/>
              <a:t>Redes Sociais</a:t>
            </a:r>
          </a:p>
          <a:p>
            <a:pPr lvl="1"/>
            <a:r>
              <a:rPr lang="pt-PT" dirty="0"/>
              <a:t>Se não tens uma conta numa rede social, eu posso criar uma por ti e contactar os teus amigos.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7F8A23-63A1-BD3F-AE1C-0CE004169C21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87330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Awareness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Transparency</a:t>
            </a:r>
          </a:p>
          <a:p>
            <a:r>
              <a:rPr lang="pt-PT" dirty="0"/>
              <a:t>Privacy</a:t>
            </a:r>
          </a:p>
          <a:p>
            <a:r>
              <a:rPr lang="pt-PT" dirty="0"/>
              <a:t>Stalker?</a:t>
            </a:r>
          </a:p>
          <a:p>
            <a:r>
              <a:rPr lang="pt-PT" dirty="0"/>
              <a:t>Impersonation</a:t>
            </a:r>
          </a:p>
          <a:p>
            <a:r>
              <a:rPr lang="pt-PT" dirty="0"/>
              <a:t>Crime</a:t>
            </a:r>
          </a:p>
          <a:p>
            <a:r>
              <a:rPr lang="pt-PT" dirty="0"/>
              <a:t>Exposure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9A50747-70AF-9237-1835-A6B8C9B384E3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7652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Awareness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Nome</a:t>
            </a:r>
          </a:p>
          <a:p>
            <a:r>
              <a:rPr lang="en-US" dirty="0"/>
              <a:t>NIF</a:t>
            </a:r>
          </a:p>
          <a:p>
            <a:r>
              <a:rPr lang="en-US" dirty="0"/>
              <a:t>BI/CC</a:t>
            </a:r>
          </a:p>
          <a:p>
            <a:r>
              <a:rPr lang="en-US" dirty="0" err="1"/>
              <a:t>Família</a:t>
            </a:r>
            <a:endParaRPr lang="en-US" dirty="0"/>
          </a:p>
          <a:p>
            <a:r>
              <a:rPr lang="en-US" dirty="0"/>
              <a:t>Amigos</a:t>
            </a:r>
          </a:p>
          <a:p>
            <a:r>
              <a:rPr lang="en-US" dirty="0" err="1"/>
              <a:t>Sócios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PII</a:t>
            </a:r>
          </a:p>
          <a:p>
            <a:r>
              <a:rPr lang="pt-PT" dirty="0"/>
              <a:t>https://dataprivacymanager.net/what-is-personally-identifiable-information-pii/</a:t>
            </a:r>
          </a:p>
        </p:txBody>
      </p:sp>
      <p:pic>
        <p:nvPicPr>
          <p:cNvPr id="6" name="Picture 5" descr="A blue and white line drawing of a person&#10;&#10;Description automatically generated">
            <a:extLst>
              <a:ext uri="{FF2B5EF4-FFF2-40B4-BE49-F238E27FC236}">
                <a16:creationId xmlns:a16="http://schemas.microsoft.com/office/drawing/2014/main" id="{3BA4271A-73F7-930D-EFB3-007AF8C3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31" y="1985637"/>
            <a:ext cx="6318644" cy="378871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A287868-0B2F-2DF2-490E-577EC68E7E24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74432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Portugal – Sol, Mar e 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063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Membros do Governo/Parlamento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653502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do Governo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1" name="Picture 10">
            <a:hlinkClick r:id="rId3"/>
            <a:extLst>
              <a:ext uri="{FF2B5EF4-FFF2-40B4-BE49-F238E27FC236}">
                <a16:creationId xmlns:a16="http://schemas.microsoft.com/office/drawing/2014/main" id="{66A75B9C-C808-F825-A852-F1640FE81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13" y="2252866"/>
            <a:ext cx="1560413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237380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da Assembleia da República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Deputados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Pessoal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de interesses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Participação em empresas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Dados Abertos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19</a:t>
            </a:fld>
            <a:endParaRPr lang="pt-PT" dirty="0"/>
          </a:p>
        </p:txBody>
      </p:sp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7C55F2FB-23C2-FD72-D769-FC3365D07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2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Cibersegurança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pela Universidade do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570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991534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30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30598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Informação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Empresas/Pessoas com negócios com o estado português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de pessoas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Indicadores (Business Inteligence)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8B847D5-16C6-113F-8E9A-9F6061664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91" y="2897505"/>
            <a:ext cx="2600688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Portal BASE - Contratos Públicos Online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242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32078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30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30598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Informação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1A65DCC-1192-01DF-7E59-6F77C4E8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17" y="2897505"/>
            <a:ext cx="2600688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Ministério da Justiça – Publicações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1418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30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30598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Informação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1A65DCC-1192-01DF-7E59-6F77C4E81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17" y="2897505"/>
            <a:ext cx="2600688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Ministério da Justiça – Publicações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2277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Membros do Governo/Parlamento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476215-08FC-6E52-4B5C-B97170F23C5F}"/>
              </a:ext>
            </a:extLst>
          </p:cNvPr>
          <p:cNvSpPr/>
          <p:nvPr/>
        </p:nvSpPr>
        <p:spPr>
          <a:xfrm>
            <a:off x="3706690" y="2038461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Matrícula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2A356A-DE59-3582-94E3-C19E86FC9CC1}"/>
              </a:ext>
            </a:extLst>
          </p:cNvPr>
          <p:cNvSpPr/>
          <p:nvPr/>
        </p:nvSpPr>
        <p:spPr>
          <a:xfrm>
            <a:off x="1327173" y="2993953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Proprietário</a:t>
            </a:r>
          </a:p>
        </p:txBody>
      </p:sp>
    </p:spTree>
    <p:extLst>
      <p:ext uri="{BB962C8B-B14F-4D97-AF65-F5344CB8AC3E}">
        <p14:creationId xmlns:p14="http://schemas.microsoft.com/office/powerpoint/2010/main" val="1457991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Automóvel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71093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523325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IMT - Instituto da Mobilidade e dos Transportes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Serviços IMT online.pt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Veículos 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Certidão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inspeções obrigatórias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Caraterísticas do Veículo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EDC95189-1B66-859F-BF30-6B1A633F1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13" y="4618337"/>
            <a:ext cx="1554697" cy="14575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961685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Automóvel On-line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Pedido da Certidão Permanente do Registo Automóvel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600" b="1" kern="1200" noProof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 do documento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Pesquisar carro 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CB83B28A-BCEB-4628-9EC5-2BD34983C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2932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749592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ASF – Autoridade de Supervisão de Seguros e Fundos de Pensões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Verificar Seguro Através da Matrícula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6482034-AC43-F471-2414-901DF359D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316931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Lastvin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Mercedes-Benz VIN Decoder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BFF4680-BAAA-B28D-5C07-DCD5CBEC7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940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27</a:t>
            </a:fld>
            <a:endParaRPr lang="pt-P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476215-08FC-6E52-4B5C-B97170F23C5F}"/>
              </a:ext>
            </a:extLst>
          </p:cNvPr>
          <p:cNvSpPr/>
          <p:nvPr/>
        </p:nvSpPr>
        <p:spPr>
          <a:xfrm>
            <a:off x="3706690" y="2038461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Matrícula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2A356A-DE59-3582-94E3-C19E86FC9CC1}"/>
              </a:ext>
            </a:extLst>
          </p:cNvPr>
          <p:cNvSpPr/>
          <p:nvPr/>
        </p:nvSpPr>
        <p:spPr>
          <a:xfrm>
            <a:off x="1327173" y="2993953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Proprietário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49691-C64C-AE1F-23A8-02CA970F4ED3}"/>
              </a:ext>
            </a:extLst>
          </p:cNvPr>
          <p:cNvSpPr/>
          <p:nvPr/>
        </p:nvSpPr>
        <p:spPr>
          <a:xfrm>
            <a:off x="6433383" y="2993953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Veículo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BC77B75-26A8-EEDB-E679-A1DE08CAA2E5}"/>
              </a:ext>
            </a:extLst>
          </p:cNvPr>
          <p:cNvSpPr/>
          <p:nvPr/>
        </p:nvSpPr>
        <p:spPr>
          <a:xfrm>
            <a:off x="7928439" y="4026455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Marca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73F7CAA-4300-D4CD-B0E4-CB9C6104222F}"/>
              </a:ext>
            </a:extLst>
          </p:cNvPr>
          <p:cNvSpPr/>
          <p:nvPr/>
        </p:nvSpPr>
        <p:spPr>
          <a:xfrm>
            <a:off x="6433383" y="4919298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Seguro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8FD914-3965-6371-1BCB-EBA7FE3DC924}"/>
              </a:ext>
            </a:extLst>
          </p:cNvPr>
          <p:cNvSpPr/>
          <p:nvPr/>
        </p:nvSpPr>
        <p:spPr>
          <a:xfrm>
            <a:off x="6433383" y="4026456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VIN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350136-6F65-7C50-4F0F-6B99DB2439AE}"/>
              </a:ext>
            </a:extLst>
          </p:cNvPr>
          <p:cNvSpPr/>
          <p:nvPr/>
        </p:nvSpPr>
        <p:spPr>
          <a:xfrm>
            <a:off x="4523203" y="4930584"/>
            <a:ext cx="1570685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Histórico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F7D266-99E3-89AD-AC66-E7CA6CC1AB44}"/>
              </a:ext>
            </a:extLst>
          </p:cNvPr>
          <p:cNvSpPr/>
          <p:nvPr/>
        </p:nvSpPr>
        <p:spPr>
          <a:xfrm>
            <a:off x="4523204" y="4026456"/>
            <a:ext cx="1570685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Caracteríticas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9F66823-EAAC-A642-2B74-AE45105FC0E1}"/>
              </a:ext>
            </a:extLst>
          </p:cNvPr>
          <p:cNvSpPr/>
          <p:nvPr/>
        </p:nvSpPr>
        <p:spPr>
          <a:xfrm>
            <a:off x="749393" y="4087598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Nome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89BD0A-2789-096F-DCB5-EB14386C1331}"/>
              </a:ext>
            </a:extLst>
          </p:cNvPr>
          <p:cNvSpPr/>
          <p:nvPr/>
        </p:nvSpPr>
        <p:spPr>
          <a:xfrm>
            <a:off x="2386011" y="4087601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Morada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F401D6C-3392-184C-B34D-6283C984B3B9}"/>
              </a:ext>
            </a:extLst>
          </p:cNvPr>
          <p:cNvSpPr/>
          <p:nvPr/>
        </p:nvSpPr>
        <p:spPr>
          <a:xfrm>
            <a:off x="7928439" y="4919297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Inspeções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7FDD7BC-7E65-20A0-3BC6-A22968FC162A}"/>
              </a:ext>
            </a:extLst>
          </p:cNvPr>
          <p:cNvSpPr/>
          <p:nvPr/>
        </p:nvSpPr>
        <p:spPr>
          <a:xfrm>
            <a:off x="5619966" y="5834712"/>
            <a:ext cx="1268623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Seguradora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2475BF3-051B-118A-5135-2984A8BCB116}"/>
              </a:ext>
            </a:extLst>
          </p:cNvPr>
          <p:cNvSpPr/>
          <p:nvPr/>
        </p:nvSpPr>
        <p:spPr>
          <a:xfrm>
            <a:off x="7350658" y="5834712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Apólice</a:t>
            </a:r>
          </a:p>
        </p:txBody>
      </p:sp>
    </p:spTree>
    <p:extLst>
      <p:ext uri="{BB962C8B-B14F-4D97-AF65-F5344CB8AC3E}">
        <p14:creationId xmlns:p14="http://schemas.microsoft.com/office/powerpoint/2010/main" val="1054139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Cidadão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042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56509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30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30598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Informação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nascimento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casamento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óbito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perfilhação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Declaração </a:t>
                      </a: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 maternidade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A3DE48C-09A1-A03A-B849-87BCEB0B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17" y="2897505"/>
            <a:ext cx="2600688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Registo Civil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9039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16330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30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30598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Informação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2D34722-8C83-824C-1DBB-4148E5EDA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17" y="2897505"/>
            <a:ext cx="2591162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Portal DRE – Diário da República Electrónico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386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147090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30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30598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Informação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4DC8051-91FC-7C31-5403-30C150C0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17" y="2897505"/>
            <a:ext cx="2600688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Portal TC – Tribunal de Contas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287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801850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30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30598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Informação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execuções (</a:t>
                      </a: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(link)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Pública de Execuções (</a:t>
                      </a: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https://www.citius.mj.pt/portal/consultas/servicoshome.aspx</a:t>
                      </a: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A3DE48C-09A1-A03A-B849-87BCEB0B5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17" y="2897505"/>
            <a:ext cx="2600688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Ministério da Justiça – CITIUS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BF7A3-2A32-3BE7-2040-B66C102FC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253" y="2716504"/>
            <a:ext cx="2057687" cy="2791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922CA2-5A7C-A740-EBE4-5D9722DE9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7748" y="3011821"/>
            <a:ext cx="2114845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0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988103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30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30598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Informação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https://www.citius.mj.pt/portal/default.aspx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A3DE48C-09A1-A03A-B849-87BCEB0B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17" y="2897505"/>
            <a:ext cx="2600688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Ministério da Justiça – Automóvel On-line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1393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Portugal</a:t>
            </a:r>
            <a:br>
              <a:rPr lang="pt-PT" dirty="0"/>
            </a:br>
            <a:r>
              <a:rPr lang="pt-PT" dirty="0"/>
              <a:t>	WaybackMachine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189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7CE271-5FC0-06EA-078F-18403E2B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2" y="2741803"/>
            <a:ext cx="4838579" cy="27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63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60268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7CE271-5FC0-06EA-078F-18403E2B9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2" y="2741803"/>
            <a:ext cx="4838579" cy="27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4589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Vulnerabilidade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Definição e Estatísticas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Vulnerabilidade</a:t>
            </a:r>
            <a:br>
              <a:rPr lang="pt-PT" dirty="0"/>
            </a:br>
            <a:r>
              <a:rPr lang="pt-PT" dirty="0"/>
              <a:t>	Exemplos do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677820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Default/Sem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Sistemas Controlo Industrial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Sistemas Vulneráveis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– Aborrecido, mas necessário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contida nesta apresentação destina-se exclusivamente para </a:t>
            </a:r>
            <a:r>
              <a:rPr lang="pt-PT" b="1" cap="none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cap="none" dirty="0">
                <a:latin typeface="Amasis MT Pro" panose="020B0604020202020204" pitchFamily="18" charset="0"/>
              </a:rPr>
              <a:t>Apresentação ao vivo</a:t>
            </a:r>
            <a:r>
              <a:rPr lang="pt-PT" cap="none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</a:p>
          <a:p>
            <a:pPr>
              <a:spcBef>
                <a:spcPts val="600"/>
              </a:spcBef>
            </a:pP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cap="none" dirty="0">
                <a:latin typeface="Amasis MT Pro" panose="020B0604020202020204" pitchFamily="18" charset="0"/>
              </a:rPr>
              <a:t>Declino qualquer responsabilidade</a:t>
            </a:r>
            <a:r>
              <a:rPr lang="pt-PT" cap="none" dirty="0">
                <a:latin typeface="Amasis MT Pro" panose="020B0604020202020204" pitchFamily="18" charset="0"/>
              </a:rPr>
              <a:t> 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</a:t>
            </a:r>
            <a:r>
              <a:rPr lang="pt-PT" b="1" cap="none" dirty="0">
                <a:latin typeface="Amasis MT Pro" panose="020B0604020202020204" pitchFamily="18" charset="0"/>
              </a:rPr>
              <a:t>não está diretamente relacionada</a:t>
            </a:r>
            <a:r>
              <a:rPr lang="pt-PT" cap="none" dirty="0">
                <a:latin typeface="Amasis MT Pro" panose="020B0604020202020204" pitchFamily="18" charset="0"/>
              </a:rPr>
              <a:t> com o meu trabalho ou empregador.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481730"/>
              </p:ext>
            </p:extLst>
          </p:nvPr>
        </p:nvGraphicFramePr>
        <p:xfrm>
          <a:off x="666750" y="1719261"/>
          <a:ext cx="10174288" cy="449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277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174011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EternalBlue - MS17-010 - CVE-2017-0144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516195174 - </a:t>
                      </a:r>
                      <a:r>
                        <a:rPr lang="pt-P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SPINUMVIVA</a:t>
                      </a: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A75B9C-C808-F825-A852-F1640FE8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91" y="2897505"/>
            <a:ext cx="2600688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28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796345"/>
              </p:ext>
            </p:extLst>
          </p:nvPr>
        </p:nvGraphicFramePr>
        <p:xfrm>
          <a:off x="666750" y="1719261"/>
          <a:ext cx="10174288" cy="449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277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174011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EternalBlue - MS17-010 - CVE-2017-0144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Primeiro-Ministro (</a:t>
                      </a:r>
                      <a:r>
                        <a:rPr lang="pt-PT" noProof="0" dirty="0">
                          <a:hlinkClick r:id="rId3"/>
                        </a:rPr>
                        <a:t>link</a:t>
                      </a:r>
                      <a:r>
                        <a:rPr lang="pt-PT" noProof="0" dirty="0"/>
                        <a:t>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Luís Montenegro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Luís Filipe Montenegro Cardoso de Morais Esteves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Nascimento – Porto 16/02/1973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noProof="0" dirty="0"/>
                        <a:t>NIF - 205910254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Casado – Carla Maria Rodrigues Neto Montenegro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NIF - 214763650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2 Filhos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Profissão – Advogado (cédula profissional n.º44.944-P)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Escola de Direito - Universidade Católica Portuguesa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Residência/Sede: Urbanização do Formal, nº 15, Silvalde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4500 - 669 Espinho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A75B9C-C808-F825-A852-F1640FE81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91" y="2897505"/>
            <a:ext cx="2600688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25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9926952"/>
              </p:ext>
            </p:extLst>
          </p:nvPr>
        </p:nvGraphicFramePr>
        <p:xfrm>
          <a:off x="666750" y="1719261"/>
          <a:ext cx="10174288" cy="4490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0277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174011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EternalBlue - MS17-010 - CVE-2017-0144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Primeiro-Ministro (</a:t>
                      </a:r>
                      <a:r>
                        <a:rPr lang="pt-PT" noProof="0" dirty="0">
                          <a:hlinkClick r:id="rId3"/>
                        </a:rPr>
                        <a:t>link</a:t>
                      </a:r>
                      <a:r>
                        <a:rPr lang="pt-PT" noProof="0" dirty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Luimonteago,Lda - </a:t>
                      </a:r>
                      <a:r>
                        <a:rPr lang="pt-P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510347070</a:t>
                      </a: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Oliveiras Gold de Portugal, Lda - </a:t>
                      </a:r>
                      <a:r>
                        <a:rPr lang="pt-P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510172466</a:t>
                      </a: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SP&amp;M, Sociedade de Advogados, RL - </a:t>
                      </a:r>
                      <a:r>
                        <a:rPr lang="pt-P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510445020 </a:t>
                      </a: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Grupo Ferpinta, SA - 501756710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Popular - Eletrodomésticos, SA - 500674205</a:t>
                      </a:r>
                      <a:endParaRPr lang="pt-PT" sz="18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A75B9C-C808-F825-A852-F1640FE81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91" y="2897505"/>
            <a:ext cx="2600688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- Evitem atividades ilegais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37485"/>
            <a:ext cx="8770675" cy="4322731"/>
          </a:xfrm>
        </p:spPr>
        <p:txBody>
          <a:bodyPr>
            <a:normAutofit fontScale="92500" lnSpcReduction="10000"/>
          </a:bodyPr>
          <a:lstStyle/>
          <a:p>
            <a:pPr rtl="0"/>
            <a:endParaRPr lang="en-US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Alguns links, sites, software ou outros itens listados podem ou não ser legais, delito, crime no seu país.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Por favor, </a:t>
            </a:r>
            <a:r>
              <a:rPr lang="pt-PT" b="1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verifique que lhe é permitida</a:t>
            </a: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 a consulta dos sites, e o eventual uso do software listado.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Ignorância acerca das leis aplicáveis </a:t>
            </a:r>
            <a:r>
              <a:rPr lang="pt-PT" b="1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não é desculpa</a:t>
            </a: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 para transgressões ou actividades ilegais.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Atividades ilegais podem implicar problemas ou mesmo prisão.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1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Verifique sempre o que é legal e as leis aplicáveis</a:t>
            </a: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50983E3-0A75-BD64-2ED5-12AD6D5B3355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678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Leis</a:t>
            </a:r>
            <a:br>
              <a:rPr lang="pt-PT" dirty="0"/>
            </a:br>
            <a:r>
              <a:rPr lang="pt-PT" dirty="0"/>
              <a:t>	Lei Portuguesa e Organizações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Diário República Eletrónico (</a:t>
            </a:r>
            <a:r>
              <a:rPr lang="pt-PT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ANACOM (</a:t>
            </a:r>
            <a:r>
              <a:rPr lang="pt-PT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Notificação de Incidentes (</a:t>
            </a:r>
            <a:r>
              <a:rPr lang="pt-PT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CERT.PT (</a:t>
            </a:r>
            <a:r>
              <a:rPr lang="pt-PT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097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298856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7549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238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4874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706908" y="522351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9571298" y="485775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539566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5A78FDA-8C8D-09E5-2C93-66E4E939952F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OSINT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“Information is not knowledge”</a:t>
            </a:r>
          </a:p>
          <a:p>
            <a:r>
              <a:rPr lang="en-US" dirty="0"/>
              <a:t>Albert Einstein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0979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2381-CC06-462E-250E-856060CD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OSINT – Open-source intelligence</a:t>
            </a:r>
            <a:br>
              <a:rPr lang="pt-PT" dirty="0"/>
            </a:br>
            <a:r>
              <a:rPr lang="pt-PT" dirty="0"/>
              <a:t>	Pegada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FE66-CA95-258D-1A41-43650854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591645"/>
          </a:xfrm>
        </p:spPr>
        <p:txBody>
          <a:bodyPr/>
          <a:lstStyle/>
          <a:p>
            <a:r>
              <a:rPr lang="pt-PT" dirty="0"/>
              <a:t>Open-source intelligence (OSINT) consiste na recolha e análise de dados obtidos de fontes disponíveis ao público em geral, como jornais, revistas científicas e comunição social para produzir conhecimento.</a:t>
            </a:r>
          </a:p>
          <a:p>
            <a:endParaRPr lang="pt-PT" dirty="0"/>
          </a:p>
          <a:p>
            <a:r>
              <a:rPr lang="pt-PT" dirty="0"/>
              <a:t>Colecionar dados de:</a:t>
            </a:r>
          </a:p>
          <a:p>
            <a:pPr lvl="1"/>
            <a:r>
              <a:rPr lang="pt-PT" dirty="0"/>
              <a:t>motores de busca (Google, …)</a:t>
            </a:r>
          </a:p>
          <a:p>
            <a:pPr lvl="1"/>
            <a:r>
              <a:rPr lang="pt-PT" dirty="0"/>
              <a:t>redes sociais (Facebook, …)</a:t>
            </a:r>
          </a:p>
          <a:p>
            <a:pPr lvl="1"/>
            <a:r>
              <a:rPr lang="pt-PT" dirty="0"/>
              <a:t>sites governamentais</a:t>
            </a:r>
          </a:p>
          <a:p>
            <a:pPr lvl="1"/>
            <a:r>
              <a:rPr lang="pt-PT" dirty="0"/>
              <a:t>mapas</a:t>
            </a:r>
          </a:p>
          <a:p>
            <a:pPr lvl="1"/>
            <a:r>
              <a:rPr lang="pt-PT" dirty="0"/>
              <a:t>…</a:t>
            </a:r>
          </a:p>
          <a:p>
            <a:endParaRPr lang="pt-PT" dirty="0"/>
          </a:p>
          <a:p>
            <a:r>
              <a:rPr lang="pt-PT" dirty="0"/>
              <a:t>E depois extrair/relacionar/inferir nova informação com maior valor/potencial.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547250-F9DF-0612-2BA8-CE964FAF52EC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95363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8609</TotalTime>
  <Words>1659</Words>
  <Application>Microsoft Office PowerPoint</Application>
  <PresentationFormat>Widescreen</PresentationFormat>
  <Paragraphs>360</Paragraphs>
  <Slides>42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Amasis MT Pro</vt:lpstr>
      <vt:lpstr>Arial</vt:lpstr>
      <vt:lpstr>Calibri</vt:lpstr>
      <vt:lpstr>Trebuchet MS</vt:lpstr>
      <vt:lpstr>Wingdings</vt:lpstr>
      <vt:lpstr>Wingdings 3</vt:lpstr>
      <vt:lpstr>Facet</vt:lpstr>
      <vt:lpstr>OSINT</vt:lpstr>
      <vt:lpstr>$whoami</vt:lpstr>
      <vt:lpstr>Aviso Legal &amp; Leis</vt:lpstr>
      <vt:lpstr>Aviso Legal  Disclaimer – Aborrecido, mas necessário</vt:lpstr>
      <vt:lpstr>Aviso Legal  Disclaimer - Evitem atividades ilegais</vt:lpstr>
      <vt:lpstr>Leis  Lei Portuguesa e Organizações</vt:lpstr>
      <vt:lpstr>Agenda</vt:lpstr>
      <vt:lpstr>OSINT Time</vt:lpstr>
      <vt:lpstr>OSINT – Open-source intelligence  Pegada Digital</vt:lpstr>
      <vt:lpstr>Quem sou eu?  Pesquisar, e voltar a pesquisar</vt:lpstr>
      <vt:lpstr>Motores de Busca  A internet é mais do que o Google</vt:lpstr>
      <vt:lpstr>Search operators  Refinar e melhorar a pesquisa</vt:lpstr>
      <vt:lpstr>Quem és tu?  Pesquisar, e voltar a pesquisar</vt:lpstr>
      <vt:lpstr>Awareness e RGPD</vt:lpstr>
      <vt:lpstr>Awareness  A internet sabe mais do que imaginas</vt:lpstr>
      <vt:lpstr>Awareness  A internet sabe mais do que imaginas</vt:lpstr>
      <vt:lpstr>Awareness  A internet sabe mais do que imaginas</vt:lpstr>
      <vt:lpstr>Portugal – Sol, Mar e Transparência</vt:lpstr>
      <vt:lpstr>Portugal  Membros do Governo/Parlamento</vt:lpstr>
      <vt:lpstr>Portugal  Portal BASE - Contratos Públicos Online</vt:lpstr>
      <vt:lpstr>Portugal  Ministério da Justiça – Publicações</vt:lpstr>
      <vt:lpstr>Portugal  Ministério da Justiça – Publicações</vt:lpstr>
      <vt:lpstr>Portugal  Membros do Governo/Parlamento</vt:lpstr>
      <vt:lpstr>Automóvel</vt:lpstr>
      <vt:lpstr>Portugal  Automóvel</vt:lpstr>
      <vt:lpstr>Portugal  Automóvel</vt:lpstr>
      <vt:lpstr>Portugal  Automóvel</vt:lpstr>
      <vt:lpstr>Cidadão</vt:lpstr>
      <vt:lpstr>Portugal  Registo Civil</vt:lpstr>
      <vt:lpstr>Portugal  Portal DRE – Diário da República Electrónico</vt:lpstr>
      <vt:lpstr>Portugal  Portal TC – Tribunal de Contas</vt:lpstr>
      <vt:lpstr>Portugal  Ministério da Justiça – CITIUS</vt:lpstr>
      <vt:lpstr>Portugal  Ministério da Justiça – Automóvel On-line</vt:lpstr>
      <vt:lpstr>Portugal  WaybackMachine</vt:lpstr>
      <vt:lpstr>Portugal  Shodan.io – Motor de busca - Internet Of Things</vt:lpstr>
      <vt:lpstr>Portugal  Shodan.io – Motor de busca - Internet Of Things</vt:lpstr>
      <vt:lpstr>Q&amp;A</vt:lpstr>
      <vt:lpstr>Vulnerabilidade</vt:lpstr>
      <vt:lpstr>Vulnerabilidade  Exemplos do Shodan.io</vt:lpstr>
      <vt:lpstr>Portugal  Shodan.io – Motor de busca - Internet Of Things</vt:lpstr>
      <vt:lpstr>Portugal  Shodan.io – Motor de busca - Internet Of Things</vt:lpstr>
      <vt:lpstr>Portugal  Shodan.io – Motor de busca - Internet Of Things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subject>OSINT</dc:subject>
  <dc:creator>Don't OSINT Me !!</dc:creator>
  <cp:keywords>OSINT. Portugal</cp:keywords>
  <cp:lastModifiedBy>Pedro Vieira</cp:lastModifiedBy>
  <cp:revision>725</cp:revision>
  <cp:lastPrinted>1976-04-22T21:37:46Z</cp:lastPrinted>
  <dcterms:created xsi:type="dcterms:W3CDTF">1976-04-22T11:00:59Z</dcterms:created>
  <dcterms:modified xsi:type="dcterms:W3CDTF">2024-05-18T21:36:04Z</dcterms:modified>
</cp:coreProperties>
</file>